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67" r:id="rId132"/>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32" Type="http://schemas.openxmlformats.org/officeDocument/2006/relationships/slide" Target="slides/slide12.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0" name="Shape 8890"/>
        <p:cNvGrpSpPr/>
        <p:nvPr/>
      </p:nvGrpSpPr>
      <p:grpSpPr>
        <a:xfrm>
          <a:off x="0" y="0"/>
          <a:ext cx="0" cy="0"/>
          <a:chOff x="0" y="0"/>
          <a:chExt cx="0" cy="0"/>
        </a:xfrm>
      </p:grpSpPr>
      <p:sp>
        <p:nvSpPr>
          <p:cNvPr id="8891" name="Google Shape;889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8892" name="Google Shape;8892;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893" name="Google Shape;8893;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12.xml"/></Relationships>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4" name="Shape 8894"/>
        <p:cNvGrpSpPr/>
        <p:nvPr/>
      </p:nvGrpSpPr>
      <p:grpSpPr>
        <a:xfrm>
          <a:off x="0" y="0"/>
          <a:ext cx="0" cy="0"/>
          <a:chOff x="0" y="0"/>
          <a:chExt cx="0" cy="0"/>
        </a:xfrm>
      </p:grpSpPr>
      <p:sp>
        <p:nvSpPr>
          <p:cNvPr id="8895" name="Google Shape;8895;p1442"/>
          <p:cNvSpPr/>
          <p:nvPr/>
        </p:nvSpPr>
        <p:spPr>
          <a:xfrm>
            <a:off x="990600" y="3378200"/>
            <a:ext cx="7239000" cy="3013075"/>
          </a:xfrm>
          <a:prstGeom prst="rect">
            <a:avLst/>
          </a:prstGeom>
          <a:noFill/>
          <a:ln>
            <a:noFill/>
          </a:ln>
        </p:spPr>
        <p:txBody>
          <a:bodyPr anchorCtr="0" anchor="ctr" bIns="45700" lIns="91425" spcFirstLastPara="1" rIns="91425" wrap="square" tIns="45700">
            <a:noAutofit/>
          </a:bodyPr>
          <a:lstStyle/>
          <a:p>
            <a:pPr indent="-152400" lvl="4" marL="1828800" marR="0" rtl="0" algn="l">
              <a:lnSpc>
                <a:spcPct val="100000"/>
              </a:lnSpc>
              <a:spcBef>
                <a:spcPts val="0"/>
              </a:spcBef>
              <a:spcAft>
                <a:spcPts val="0"/>
              </a:spcAft>
              <a:buClr>
                <a:srgbClr val="000000"/>
              </a:buClr>
              <a:buSzPts val="2400"/>
              <a:buFont typeface="Arial"/>
              <a:buChar char="•"/>
            </a:pPr>
            <a:r>
              <a:rPr b="1" i="0" lang="en-US" sz="2400" u="none" cap="none" strike="noStrike">
                <a:solidFill>
                  <a:srgbClr val="000000"/>
                </a:solidFill>
                <a:latin typeface="Arial"/>
                <a:ea typeface="Arial"/>
                <a:cs typeface="Arial"/>
                <a:sym typeface="Arial"/>
              </a:rPr>
              <a:t>Suministro de productos/servicios a traves      de la cadena lactea de los EE.UU.</a:t>
            </a:r>
            <a:endParaRPr/>
          </a:p>
          <a:p>
            <a:pPr indent="-152400" lvl="1" marL="687388" marR="0" rtl="0" algn="l">
              <a:lnSpc>
                <a:spcPct val="100000"/>
              </a:lnSpc>
              <a:spcBef>
                <a:spcPts val="0"/>
              </a:spcBef>
              <a:spcAft>
                <a:spcPts val="0"/>
              </a:spcAft>
              <a:buClr>
                <a:srgbClr val="000000"/>
              </a:buClr>
              <a:buSzPts val="2400"/>
              <a:buFont typeface="Arial"/>
              <a:buChar char="•"/>
            </a:pPr>
            <a:r>
              <a:rPr b="1" i="0" lang="en-US" sz="2400" u="none" cap="none" strike="noStrike">
                <a:solidFill>
                  <a:srgbClr val="000000"/>
                </a:solidFill>
                <a:latin typeface="Arial"/>
                <a:ea typeface="Arial"/>
                <a:cs typeface="Arial"/>
                <a:sym typeface="Arial"/>
              </a:rPr>
              <a:t>Produccion costo-efectiva</a:t>
            </a:r>
            <a:endParaRPr/>
          </a:p>
          <a:p>
            <a:pPr indent="-152400" lvl="1" marL="687388" marR="0" rtl="0" algn="l">
              <a:lnSpc>
                <a:spcPct val="100000"/>
              </a:lnSpc>
              <a:spcBef>
                <a:spcPts val="0"/>
              </a:spcBef>
              <a:spcAft>
                <a:spcPts val="0"/>
              </a:spcAft>
              <a:buClr>
                <a:srgbClr val="000000"/>
              </a:buClr>
              <a:buSzPts val="2400"/>
              <a:buFont typeface="Arial"/>
              <a:buChar char="•"/>
            </a:pPr>
            <a:r>
              <a:rPr b="1" i="0" lang="en-US" sz="2400" u="none" cap="none" strike="noStrike">
                <a:solidFill>
                  <a:srgbClr val="000000"/>
                </a:solidFill>
                <a:latin typeface="Arial"/>
                <a:ea typeface="Arial"/>
                <a:cs typeface="Arial"/>
                <a:sym typeface="Arial"/>
              </a:rPr>
              <a:t>Calidad, produccion valor-agregado</a:t>
            </a:r>
            <a:endParaRPr/>
          </a:p>
          <a:p>
            <a:pPr indent="-341313" lvl="0" marL="341313"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	      Promocion y mercadeo del consumidor </a:t>
            </a:r>
            <a:endParaRPr/>
          </a:p>
          <a:p>
            <a:pPr indent="0" lvl="1" marL="687388" marR="0" rtl="0" algn="l">
              <a:lnSpc>
                <a:spcPct val="100000"/>
              </a:lnSpc>
              <a:spcBef>
                <a:spcPts val="0"/>
              </a:spcBef>
              <a:spcAft>
                <a:spcPts val="0"/>
              </a:spcAft>
              <a:buClr>
                <a:schemeClr val="dk1"/>
              </a:buClr>
              <a:buSzPts val="2400"/>
              <a:buFont typeface="Arial"/>
              <a:buNone/>
            </a:pPr>
            <a:r>
              <a:t/>
            </a:r>
            <a:endParaRPr b="1" i="0" sz="2400" u="none" cap="none" strike="noStrike">
              <a:solidFill>
                <a:srgbClr val="000000"/>
              </a:solidFill>
              <a:latin typeface="Arial"/>
              <a:ea typeface="Arial"/>
              <a:cs typeface="Arial"/>
              <a:sym typeface="Arial"/>
            </a:endParaRPr>
          </a:p>
          <a:p>
            <a:pPr indent="-188913" lvl="0" marL="341313" marR="0" rtl="0" algn="l">
              <a:lnSpc>
                <a:spcPct val="100000"/>
              </a:lnSpc>
              <a:spcBef>
                <a:spcPts val="0"/>
              </a:spcBef>
              <a:spcAft>
                <a:spcPts val="0"/>
              </a:spcAft>
              <a:buClr>
                <a:schemeClr val="dk1"/>
              </a:buClr>
              <a:buSzPts val="2400"/>
              <a:buFont typeface="Arial"/>
              <a:buNone/>
            </a:pPr>
            <a:r>
              <a:t/>
            </a:r>
            <a:endParaRPr b="1" i="0" sz="2400" u="none" cap="none" strike="noStrike">
              <a:solidFill>
                <a:srgbClr val="000000"/>
              </a:solidFill>
              <a:latin typeface="Arial"/>
              <a:ea typeface="Arial"/>
              <a:cs typeface="Arial"/>
              <a:sym typeface="Arial"/>
            </a:endParaRPr>
          </a:p>
        </p:txBody>
      </p:sp>
      <p:sp>
        <p:nvSpPr>
          <p:cNvPr id="8896" name="Google Shape;8896;p1442"/>
          <p:cNvSpPr txBox="1"/>
          <p:nvPr/>
        </p:nvSpPr>
        <p:spPr>
          <a:xfrm>
            <a:off x="1676400" y="304800"/>
            <a:ext cx="5632450" cy="13112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21FF38"/>
              </a:buClr>
              <a:buSzPts val="4000"/>
              <a:buFont typeface="Verdana"/>
              <a:buNone/>
            </a:pPr>
            <a:r>
              <a:rPr b="1" i="0" lang="en-US" sz="4000" u="none" cap="none" strike="noStrike">
                <a:solidFill>
                  <a:srgbClr val="21FF38"/>
                </a:solidFill>
                <a:latin typeface="Verdana"/>
                <a:ea typeface="Verdana"/>
                <a:cs typeface="Verdana"/>
                <a:sym typeface="Verdana"/>
              </a:rPr>
              <a:t>Actividades Dairy Link</a:t>
            </a:r>
            <a:endParaRPr/>
          </a:p>
          <a:p>
            <a:pPr indent="0" lvl="0" marL="0" marR="0" rtl="0" algn="ctr">
              <a:lnSpc>
                <a:spcPct val="100000"/>
              </a:lnSpc>
              <a:spcBef>
                <a:spcPts val="0"/>
              </a:spcBef>
              <a:spcAft>
                <a:spcPts val="0"/>
              </a:spcAft>
              <a:buClr>
                <a:srgbClr val="40D6D7"/>
              </a:buClr>
              <a:buSzPts val="4000"/>
              <a:buFont typeface="Verdana"/>
              <a:buNone/>
            </a:pPr>
            <a:r>
              <a:rPr b="1" i="0" lang="en-US" sz="4000" u="none" cap="none" strike="noStrike">
                <a:solidFill>
                  <a:srgbClr val="40D6D7"/>
                </a:solidFill>
                <a:latin typeface="Verdana"/>
                <a:ea typeface="Verdana"/>
                <a:cs typeface="Verdana"/>
                <a:sym typeface="Verdana"/>
              </a:rPr>
              <a:t>Honduras</a:t>
            </a:r>
            <a:endParaRPr/>
          </a:p>
        </p:txBody>
      </p:sp>
      <p:sp>
        <p:nvSpPr>
          <p:cNvPr id="8897" name="Google Shape;8897;p1442"/>
          <p:cNvSpPr txBox="1"/>
          <p:nvPr/>
        </p:nvSpPr>
        <p:spPr>
          <a:xfrm>
            <a:off x="4327525" y="1865313"/>
            <a:ext cx="1841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